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8" r:id="rId5"/>
    <p:sldId id="257" r:id="rId6"/>
    <p:sldId id="261" r:id="rId7"/>
    <p:sldId id="262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DB569C-476D-8971-02C0-41C0775A92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535C17A-6984-A8F5-7E3F-B61CA5EBDF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8E4DF6B-8D20-737E-FDBA-7BF428E25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61D1D-A075-4F6E-8D1F-9C1D49900D26}" type="datetimeFigureOut">
              <a:rPr lang="cs-CZ" smtClean="0"/>
              <a:t>02.11.2023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1FDE305-8A7C-CBC9-3C7C-FBDDC11DC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DAF12DD-DAE3-AA68-E327-ADC5B3EAE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0555-8369-44E5-BC2C-B4E8CFA7A0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2777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E0A5C3-F248-7C5D-1F84-0F7CEA4B2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6182B23-021A-008B-557C-E79956005E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C8B4BDE-FD88-1AF1-C58B-2830EE62E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61D1D-A075-4F6E-8D1F-9C1D49900D26}" type="datetimeFigureOut">
              <a:rPr lang="cs-CZ" smtClean="0"/>
              <a:t>02.11.2023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EB6AA90-1C4F-AE7B-6742-45B84FF09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128D9AF-846F-23D4-9B18-404394ABF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0555-8369-44E5-BC2C-B4E8CFA7A0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2930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45ACC60-ED83-CBE0-5AC5-6C7A0FC7CA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2194A75-297E-1534-AE26-7B8F56AE0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26247DF-E328-4941-E215-C488DE9A7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61D1D-A075-4F6E-8D1F-9C1D49900D26}" type="datetimeFigureOut">
              <a:rPr lang="cs-CZ" smtClean="0"/>
              <a:t>02.11.2023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9E52AF5-37E9-9677-137E-A49883633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AB6C20C-6289-0DB0-B802-B9E4192F5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0555-8369-44E5-BC2C-B4E8CFA7A0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1086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22AE63-4B65-7B89-865B-CD2CA5359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A59E28-39C6-562F-83F2-31A70E5E0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5329138-1DA1-908F-41C1-55B0F09E4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61D1D-A075-4F6E-8D1F-9C1D49900D26}" type="datetimeFigureOut">
              <a:rPr lang="cs-CZ" smtClean="0"/>
              <a:t>02.11.2023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2A1C54C-8A61-F790-0096-3EE7CCC16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DECD778-0D84-7573-5A5A-94B1C0FE2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0555-8369-44E5-BC2C-B4E8CFA7A0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0569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BD7759-FAB9-344B-124C-E3015200A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7218DD3-8A6B-9834-0D03-295DD9A26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4F7F85F-FA54-568D-F87B-42D9D729A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61D1D-A075-4F6E-8D1F-9C1D49900D26}" type="datetimeFigureOut">
              <a:rPr lang="cs-CZ" smtClean="0"/>
              <a:t>02.11.2023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635D699-B064-F406-3306-6B580429B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30B184F-4207-559F-FDC9-1FDEC4D03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0555-8369-44E5-BC2C-B4E8CFA7A0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5273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43691E-3E75-D755-9178-5E15DE53D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9443E3-CA12-2FD5-291F-6E08269F04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211F8B6-94C1-9D76-A80D-3B38DC6B17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C8DA002-7EFC-2DAC-0103-137CA5490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61D1D-A075-4F6E-8D1F-9C1D49900D26}" type="datetimeFigureOut">
              <a:rPr lang="cs-CZ" smtClean="0"/>
              <a:t>02.11.2023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63FCD04-D933-E81B-6003-F75E62DFB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F953265-6984-85C1-6877-FFBC72B40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0555-8369-44E5-BC2C-B4E8CFA7A0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9108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B8740-C650-AE4A-BE22-88031BD24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C81B743-4099-8481-3EDF-7CF34089D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BCD5D69-3609-8779-824A-861E96E224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9869DB7-BD0E-89B3-B2FF-F07BD4BE48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D7FDCA1-A101-F331-8967-7BAF5EC683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56EC578-B342-0F89-5608-B6D591424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61D1D-A075-4F6E-8D1F-9C1D49900D26}" type="datetimeFigureOut">
              <a:rPr lang="cs-CZ" smtClean="0"/>
              <a:t>02.11.2023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BE8A61A-8A4C-9538-A851-722C6AB89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7E0E7B2-3300-DDE9-27E9-855C06B71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0555-8369-44E5-BC2C-B4E8CFA7A0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5497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4D6499-B6DF-0402-DABE-599438DA0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C6FF512-AF82-4CD4-A5F9-111F1F774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61D1D-A075-4F6E-8D1F-9C1D49900D26}" type="datetimeFigureOut">
              <a:rPr lang="cs-CZ" smtClean="0"/>
              <a:t>02.11.2023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944735C-BB56-FC65-8BBC-FAC2A7AC9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D7FEE3F-FC9B-6691-A848-6EC67FA1D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0555-8369-44E5-BC2C-B4E8CFA7A0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8567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76B774F-56CA-A8D3-F0A3-37D78C728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61D1D-A075-4F6E-8D1F-9C1D49900D26}" type="datetimeFigureOut">
              <a:rPr lang="cs-CZ" smtClean="0"/>
              <a:t>02.11.2023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D745A78-7071-8B21-0F8F-E1AF4048B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F43D4F9-FB73-D6C7-9B30-7052D55BB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0555-8369-44E5-BC2C-B4E8CFA7A0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4400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DBBDB6-9B11-8BBB-B814-BDDFF20F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18DE04-9EA6-E05C-CD58-6A4C33D64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6A72AD7-E171-3C10-D0C5-BA96859848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585DBBA-7C5B-DE81-DF76-FC092B026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61D1D-A075-4F6E-8D1F-9C1D49900D26}" type="datetimeFigureOut">
              <a:rPr lang="cs-CZ" smtClean="0"/>
              <a:t>02.11.2023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E9CBAA9-B79C-B382-EFC7-2933C1F9A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4F88754-BF26-DC70-6D4E-8F8207559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0555-8369-44E5-BC2C-B4E8CFA7A0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525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185D05-A92E-9B12-1256-51C8DE202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1CDCDAD-5BA3-41E5-E982-C415E59666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2EDB2CD-38A5-DEDF-B348-EFE8434DEF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447DE51-A203-C6AC-6566-E77A9F19D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61D1D-A075-4F6E-8D1F-9C1D49900D26}" type="datetimeFigureOut">
              <a:rPr lang="cs-CZ" smtClean="0"/>
              <a:t>02.11.2023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8BD0FB4-D027-FC5D-5BBF-8BAD188B9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615E3B9-0433-427B-B630-7BA2BD87E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0555-8369-44E5-BC2C-B4E8CFA7A0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8691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9C03E12-ED08-7DBA-2CB2-032ECDD2F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1111603-9940-18A2-E4F2-4B3801790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6AB3DC9-A450-0BFB-1D38-55482F7DA2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61D1D-A075-4F6E-8D1F-9C1D49900D26}" type="datetimeFigureOut">
              <a:rPr lang="cs-CZ" smtClean="0"/>
              <a:t>02.11.2023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EFEE9BF-ACC8-75DB-F1FA-556F01192F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287BFA4-80A2-0442-1CF3-3BEFDBBE3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10555-8369-44E5-BC2C-B4E8CFA7A0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6141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457F8F-6AFC-CC06-76E7-03739F5F5E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79463"/>
            <a:ext cx="9144000" cy="981645"/>
          </a:xfrm>
        </p:spPr>
        <p:txBody>
          <a:bodyPr/>
          <a:lstStyle/>
          <a:p>
            <a:r>
              <a:rPr lang="cs-CZ" b="1" dirty="0"/>
              <a:t>KŘIVOKLÁTSKÉ LESY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FE4BCA5-90F5-F043-D4D5-9B5B0A3EBE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01662"/>
            <a:ext cx="9144000" cy="4048218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/>
              <a:t>HISTORIE – DLE PŘEHLEDU MAJETKU PRO ROK 1739 POKRÝVALY </a:t>
            </a:r>
            <a:r>
              <a:rPr lang="cs-CZ" b="1" dirty="0"/>
              <a:t>89 %</a:t>
            </a:r>
            <a:r>
              <a:rPr lang="cs-CZ" dirty="0"/>
              <a:t> PLOCHY KŘIVOKLÁTSKÝCH LESŮ </a:t>
            </a:r>
            <a:r>
              <a:rPr lang="cs-CZ" b="1" dirty="0"/>
              <a:t>HOLINY, PASTVINY, MLAZINY A KŘOVINY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/>
              <a:t>NA PŮVOD LESŮ UPOZORŇUJÍ I DVĚ PRÁCE: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cs-CZ" dirty="0"/>
              <a:t>STANOVISKO ODBORU LESNÍHO HOSPODÁŘSTVÍ ČESKÉ AKADEMIE ZEMĚDĚLSKÝCH VĚD DLE DŘÍVE PLATNÉ VYHLÁŠKY MŽP č. 60/2008 Sb.: </a:t>
            </a:r>
            <a:r>
              <a:rPr lang="cs-CZ" b="1" dirty="0"/>
              <a:t>les původní </a:t>
            </a:r>
            <a:r>
              <a:rPr lang="cs-CZ" dirty="0"/>
              <a:t>(prales) </a:t>
            </a:r>
            <a:r>
              <a:rPr lang="cs-CZ" b="1" dirty="0">
                <a:highlight>
                  <a:srgbClr val="FFFF00"/>
                </a:highlight>
              </a:rPr>
              <a:t>0 %</a:t>
            </a:r>
            <a:r>
              <a:rPr lang="cs-CZ" dirty="0"/>
              <a:t>, </a:t>
            </a:r>
            <a:r>
              <a:rPr lang="cs-CZ" b="1" dirty="0"/>
              <a:t>les přírodní – přirozeně vzniklý </a:t>
            </a:r>
            <a:r>
              <a:rPr lang="cs-CZ" b="1" dirty="0">
                <a:highlight>
                  <a:srgbClr val="FFFF00"/>
                </a:highlight>
              </a:rPr>
              <a:t>0 %</a:t>
            </a:r>
            <a:r>
              <a:rPr lang="cs-CZ" dirty="0"/>
              <a:t>, les přírodě blízký 13 %, les kulturní 42 %, les nepůvodní 45 %.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cs-CZ" dirty="0"/>
              <a:t>VACEK, S., MOUCHA, P., 2012: PÉČE O LESY V CHRÁNĚNÝCH ÚZEMÍCH ČR, MŽP PRAHA: na území CHKO Křivoklátsko je ve stupni přirozenosti</a:t>
            </a:r>
            <a:r>
              <a:rPr lang="cs-CZ" b="1" dirty="0"/>
              <a:t> 1 </a:t>
            </a:r>
            <a:r>
              <a:rPr lang="cs-CZ" dirty="0"/>
              <a:t>(les přírodě blízký) </a:t>
            </a:r>
            <a:r>
              <a:rPr lang="cs-CZ" b="1" dirty="0">
                <a:highlight>
                  <a:srgbClr val="FFFF00"/>
                </a:highlight>
              </a:rPr>
              <a:t>4,35 %</a:t>
            </a:r>
            <a:r>
              <a:rPr lang="cs-CZ" b="1" dirty="0"/>
              <a:t>,</a:t>
            </a:r>
            <a:r>
              <a:rPr lang="cs-CZ" dirty="0"/>
              <a:t> </a:t>
            </a:r>
            <a:r>
              <a:rPr lang="cs-CZ" b="1" dirty="0"/>
              <a:t>2</a:t>
            </a:r>
            <a:r>
              <a:rPr lang="cs-CZ" dirty="0"/>
              <a:t> (les kulturní s přírodě blízkou skladbou) 20,49 %, </a:t>
            </a:r>
            <a:r>
              <a:rPr lang="cs-CZ" b="1" dirty="0"/>
              <a:t>3</a:t>
            </a:r>
            <a:r>
              <a:rPr lang="cs-CZ" dirty="0"/>
              <a:t> (les kulturní s přírodě vzdálenou skladbou) 17,75 %, </a:t>
            </a:r>
            <a:r>
              <a:rPr lang="cs-CZ" b="1" dirty="0"/>
              <a:t>4</a:t>
            </a:r>
            <a:r>
              <a:rPr lang="cs-CZ" dirty="0"/>
              <a:t> (les kulturní s dominancí alochtonního SM a BO) 46,67 %, </a:t>
            </a:r>
            <a:r>
              <a:rPr lang="cs-CZ" b="1" dirty="0"/>
              <a:t>5</a:t>
            </a:r>
            <a:r>
              <a:rPr lang="cs-CZ" dirty="0"/>
              <a:t> (les kulturní s geograficky nepůvodní skladbou) 10,73 %. </a:t>
            </a:r>
          </a:p>
        </p:txBody>
      </p:sp>
    </p:spTree>
    <p:extLst>
      <p:ext uri="{BB962C8B-B14F-4D97-AF65-F5344CB8AC3E}">
        <p14:creationId xmlns:p14="http://schemas.microsoft.com/office/powerpoint/2010/main" val="44467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A01933-02F3-C6D7-A512-733DCAEF1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1632"/>
          </a:xfrm>
        </p:spPr>
        <p:txBody>
          <a:bodyPr>
            <a:noAutofit/>
          </a:bodyPr>
          <a:lstStyle/>
          <a:p>
            <a:pPr algn="ctr"/>
            <a:r>
              <a:rPr lang="cs-CZ" sz="3600" b="1" dirty="0"/>
              <a:t>MAPA HOSPODÁŘSKÝCH LESŮ KŘIVOKLÁTSKA NA ÚZEMÍ NÁVRHU NP S POZMĚNĚNOU DRUHOVOU DŘEVINNOU SKLADBOU I.</a:t>
            </a:r>
          </a:p>
        </p:txBody>
      </p:sp>
      <p:pic>
        <p:nvPicPr>
          <p:cNvPr id="8" name="Zástupný obsah 7" descr="Obsah obrázku text, mapa&#10;&#10;Popis byl vytvořen automaticky">
            <a:extLst>
              <a:ext uri="{FF2B5EF4-FFF2-40B4-BE49-F238E27FC236}">
                <a16:creationId xmlns:a16="http://schemas.microsoft.com/office/drawing/2014/main" id="{327F48A5-DDFB-3C1B-C2B5-0DA09BA62D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1686758"/>
            <a:ext cx="9525000" cy="5045375"/>
          </a:xfrm>
        </p:spPr>
      </p:pic>
    </p:spTree>
    <p:extLst>
      <p:ext uri="{BB962C8B-B14F-4D97-AF65-F5344CB8AC3E}">
        <p14:creationId xmlns:p14="http://schemas.microsoft.com/office/powerpoint/2010/main" val="1938625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A01933-02F3-C6D7-A512-733DCAEF1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1632"/>
          </a:xfrm>
        </p:spPr>
        <p:txBody>
          <a:bodyPr>
            <a:noAutofit/>
          </a:bodyPr>
          <a:lstStyle/>
          <a:p>
            <a:pPr algn="ctr"/>
            <a:r>
              <a:rPr lang="cs-CZ" sz="3600" b="1" dirty="0"/>
              <a:t>MAPA HOSPODÁŘSKÝCH LESŮ KŘIVOKLÁTSKA NA ÚZEMÍ NÁVRHU NP S POZMĚNĚNOU DRUHOVOU DŘEVINNOU SKLADBOU II.</a:t>
            </a:r>
          </a:p>
        </p:txBody>
      </p:sp>
      <p:pic>
        <p:nvPicPr>
          <p:cNvPr id="6" name="Zástupný obsah 5" descr="Obsah obrázku text, snímek obrazovky, mapa&#10;&#10;Popis byl vytvořen automaticky">
            <a:extLst>
              <a:ext uri="{FF2B5EF4-FFF2-40B4-BE49-F238E27FC236}">
                <a16:creationId xmlns:a16="http://schemas.microsoft.com/office/drawing/2014/main" id="{D2B7E18D-8378-F015-51DE-6A24017E56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604" y="1686758"/>
            <a:ext cx="9552792" cy="5069398"/>
          </a:xfrm>
        </p:spPr>
      </p:pic>
    </p:spTree>
    <p:extLst>
      <p:ext uri="{BB962C8B-B14F-4D97-AF65-F5344CB8AC3E}">
        <p14:creationId xmlns:p14="http://schemas.microsoft.com/office/powerpoint/2010/main" val="126152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F9EFFC-B89A-15BD-60FC-BC4ED57A0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SOUČASNÉ HOSPODAŘENÍ – LESNICKÝ PARK KŘIVOKLÁTSKO</a:t>
            </a:r>
          </a:p>
        </p:txBody>
      </p:sp>
      <p:pic>
        <p:nvPicPr>
          <p:cNvPr id="5" name="Zástupný obsah 4" descr="Obsah obrázku text, snímek obrazovky&#10;&#10;Popis byl vytvořen automaticky">
            <a:extLst>
              <a:ext uri="{FF2B5EF4-FFF2-40B4-BE49-F238E27FC236}">
                <a16:creationId xmlns:a16="http://schemas.microsoft.com/office/drawing/2014/main" id="{3997D708-FAEC-ACD8-CB31-3DEB7714FA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5" y="1690688"/>
            <a:ext cx="9496425" cy="4926271"/>
          </a:xfrm>
        </p:spPr>
      </p:pic>
    </p:spTree>
    <p:extLst>
      <p:ext uri="{BB962C8B-B14F-4D97-AF65-F5344CB8AC3E}">
        <p14:creationId xmlns:p14="http://schemas.microsoft.com/office/powerpoint/2010/main" val="1030209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E5AF91-B91E-98FB-4B6C-B4E12498A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" y="386440"/>
            <a:ext cx="5686425" cy="1325563"/>
          </a:xfrm>
        </p:spPr>
        <p:txBody>
          <a:bodyPr>
            <a:noAutofit/>
          </a:bodyPr>
          <a:lstStyle/>
          <a:p>
            <a:pPr algn="ctr"/>
            <a:r>
              <a:rPr lang="cs-CZ" sz="2800" b="1" dirty="0"/>
              <a:t>NEGATIVNÍ STANOVISKA ODBORNÝCH ORGANIZACÍ K ZÁMĚRU VYHLÁŠENÍ NP KŘIVOKLÁTSKO</a:t>
            </a:r>
          </a:p>
        </p:txBody>
      </p:sp>
      <p:pic>
        <p:nvPicPr>
          <p:cNvPr id="5" name="Zástupný obsah 4" descr="Obsah obrázku text, snímek obrazovky, Písmo, dokument&#10;&#10;Popis byl vytvořen automaticky">
            <a:extLst>
              <a:ext uri="{FF2B5EF4-FFF2-40B4-BE49-F238E27FC236}">
                <a16:creationId xmlns:a16="http://schemas.microsoft.com/office/drawing/2014/main" id="{F6B3B4C7-8DBC-D857-B5D3-02A06C4334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86440"/>
            <a:ext cx="4263500" cy="6085120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1D24C97B-4881-D8AA-5EEA-0305BD0FA096}"/>
              </a:ext>
            </a:extLst>
          </p:cNvPr>
          <p:cNvSpPr txBox="1"/>
          <p:nvPr/>
        </p:nvSpPr>
        <p:spPr>
          <a:xfrm>
            <a:off x="485775" y="1819275"/>
            <a:ext cx="5181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Výzva a stanoviska </a:t>
            </a:r>
            <a:r>
              <a:rPr lang="cs-CZ" b="1" dirty="0"/>
              <a:t>České lesnické společnosti </a:t>
            </a:r>
            <a:r>
              <a:rPr lang="cs-CZ" dirty="0"/>
              <a:t>(Výzva: 10 prof., 15 doc., 41 </a:t>
            </a:r>
            <a:r>
              <a:rPr lang="cs-CZ" dirty="0" err="1"/>
              <a:t>dokt</a:t>
            </a:r>
            <a:r>
              <a:rPr lang="cs-CZ" dirty="0"/>
              <a:t>., 35 Mgr., Ing.)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Stanovisko </a:t>
            </a:r>
            <a:r>
              <a:rPr lang="cs-CZ" b="1" dirty="0"/>
              <a:t>České akademie zemědělských věd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Stanoviska </a:t>
            </a:r>
            <a:r>
              <a:rPr lang="cs-CZ" b="1" dirty="0"/>
              <a:t>Sdružení vlastníků obecních, soukromých a církevních lesů </a:t>
            </a:r>
            <a:r>
              <a:rPr lang="cs-CZ" dirty="0"/>
              <a:t>(přes 700 členů)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Stanovisko </a:t>
            </a:r>
            <a:r>
              <a:rPr lang="cs-CZ" b="1" dirty="0"/>
              <a:t>Czech </a:t>
            </a:r>
            <a:r>
              <a:rPr lang="cs-CZ" b="1" dirty="0" err="1"/>
              <a:t>Forest</a:t>
            </a:r>
            <a:r>
              <a:rPr lang="cs-CZ" b="1" dirty="0"/>
              <a:t> </a:t>
            </a:r>
            <a:r>
              <a:rPr lang="cs-CZ" b="1" dirty="0" err="1"/>
              <a:t>Think</a:t>
            </a:r>
            <a:r>
              <a:rPr lang="cs-CZ" b="1" dirty="0"/>
              <a:t> Tank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Stanovisko </a:t>
            </a:r>
            <a:r>
              <a:rPr lang="cs-CZ" b="1" dirty="0"/>
              <a:t>Asociace lesnických a dřevozpracujících podniků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Usnesení </a:t>
            </a:r>
            <a:r>
              <a:rPr lang="cs-CZ" b="1" dirty="0"/>
              <a:t>Agrární komory České republiky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Tisková zpráva </a:t>
            </a:r>
            <a:r>
              <a:rPr lang="cs-CZ" b="1" dirty="0"/>
              <a:t>Lesnicko-dřevařské komory České republiky</a:t>
            </a:r>
          </a:p>
          <a:p>
            <a:endParaRPr lang="cs-C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highlight>
                  <a:srgbClr val="FFFF00"/>
                </a:highlight>
              </a:rPr>
              <a:t>Námitky k návrhu </a:t>
            </a:r>
            <a:r>
              <a:rPr lang="cs-CZ" dirty="0"/>
              <a:t>vyhlášení NP Křivoklátsko od dotčených organizací </a:t>
            </a:r>
            <a:r>
              <a:rPr lang="cs-CZ" b="1" dirty="0"/>
              <a:t>Lesy ČR, </a:t>
            </a:r>
            <a:r>
              <a:rPr lang="cs-CZ" b="1" dirty="0" err="1"/>
              <a:t>s.p</a:t>
            </a:r>
            <a:r>
              <a:rPr lang="cs-CZ" b="1" dirty="0"/>
              <a:t>. </a:t>
            </a:r>
            <a:r>
              <a:rPr lang="cs-CZ" dirty="0"/>
              <a:t>a </a:t>
            </a:r>
            <a:r>
              <a:rPr lang="cs-CZ" b="1" dirty="0"/>
              <a:t>Vojenské lesy a statky ČR, </a:t>
            </a:r>
            <a:r>
              <a:rPr lang="cs-CZ" b="1" dirty="0" err="1"/>
              <a:t>s.p</a:t>
            </a:r>
            <a:r>
              <a:rPr lang="cs-CZ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5606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B5B55F-027C-0727-60B7-BE6DA9D97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657725" cy="1325563"/>
          </a:xfrm>
        </p:spPr>
        <p:txBody>
          <a:bodyPr/>
          <a:lstStyle/>
          <a:p>
            <a:r>
              <a:rPr lang="cs-CZ" b="1" dirty="0"/>
              <a:t>ZÁMĚR vs. REALITA</a:t>
            </a:r>
          </a:p>
        </p:txBody>
      </p:sp>
      <p:pic>
        <p:nvPicPr>
          <p:cNvPr id="5" name="Zástupný obsah 4" descr="Obsah obrázku text, elektronika, počítač, snímek obrazovky&#10;&#10;Popis byl vytvořen automaticky">
            <a:extLst>
              <a:ext uri="{FF2B5EF4-FFF2-40B4-BE49-F238E27FC236}">
                <a16:creationId xmlns:a16="http://schemas.microsoft.com/office/drawing/2014/main" id="{55DDE48B-0B8E-DA3C-FED2-4FFF178076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406" y="501649"/>
            <a:ext cx="5577450" cy="4670425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02B3DDD-6C1D-1C9D-A97C-93D3DFFF328B}"/>
              </a:ext>
            </a:extLst>
          </p:cNvPr>
          <p:cNvSpPr txBox="1"/>
          <p:nvPr/>
        </p:nvSpPr>
        <p:spPr>
          <a:xfrm>
            <a:off x="835566" y="1406601"/>
            <a:ext cx="49911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V základních informacích pro jednání o přípravě zákona z února 1999 navrhovatel (MŽP) uvádí, že </a:t>
            </a:r>
            <a:r>
              <a:rPr lang="cs-CZ" sz="1400" b="1" dirty="0"/>
              <a:t>posláním připravovaného NP je uchování a zlepšení přírodního prostředí, ochrana jedinečných geomorfologických hodnot (pískovcových skalních útvarů i čedičových vyvřelin), planě rostoucích rostlin, volně žijících živočichů a typického vzhledu krajiny.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Své stanovisko vyjádřilo </a:t>
            </a:r>
            <a:r>
              <a:rPr lang="cs-CZ" sz="1400" b="1" dirty="0" err="1"/>
              <a:t>MZe</a:t>
            </a:r>
            <a:r>
              <a:rPr lang="cs-CZ" sz="1400" dirty="0"/>
              <a:t> na tiskové konferenci v březnu t.r. (LP 4/99), kdy podpořilo vznik NP, avšak </a:t>
            </a:r>
            <a:r>
              <a:rPr lang="cs-CZ" sz="1400" b="1" dirty="0"/>
              <a:t>vyjádřilo obavu mimo jiné z lesnických rizik zřízení NP </a:t>
            </a:r>
            <a:r>
              <a:rPr lang="cs-CZ" sz="1400" dirty="0"/>
              <a:t>ve velké variantě, </a:t>
            </a:r>
            <a:r>
              <a:rPr lang="cs-CZ" sz="1400" b="1" dirty="0"/>
              <a:t>zejména v souvislosti s nebezpečím napadení nepůvodních smrkových kultur </a:t>
            </a:r>
            <a:r>
              <a:rPr lang="cs-CZ" sz="1400" dirty="0"/>
              <a:t>v jižní části navrhovaného území </a:t>
            </a:r>
            <a:r>
              <a:rPr lang="cs-CZ" sz="1400" b="1" dirty="0"/>
              <a:t>kůrovcem</a:t>
            </a:r>
            <a:r>
              <a:rPr lang="cs-CZ" sz="1400" dirty="0"/>
              <a:t>. </a:t>
            </a:r>
            <a:r>
              <a:rPr lang="cs-CZ" sz="1400" b="1" dirty="0"/>
              <a:t>Navrhovatelé zastávají názor, že nebezpečí kůrovcové kalamity z důvodu odlišné konfigurace terénu v porovnání se Šumavou nehrozí. Kromě toho bude prováděn běžný monitoring kůrovce pomocí lapáků a lapačů a v případě zjištěného vyššího výskytu budou přijata další opatření.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Po legislativní stránce se zdá, že vznik národního parku bude zajištěn. Otázkou však je, zda se podaří zabezpečit finanční prostředky k jeho faktickému spuštění. Jednorázové náklady na zřízení parku odhaduje MŽP na 21,5 mil. Kč, přičemž </a:t>
            </a:r>
            <a:r>
              <a:rPr lang="cs-CZ" sz="1400" b="1" dirty="0"/>
              <a:t>roční provoz přijde na dalších 7 mil Kč.</a:t>
            </a:r>
          </a:p>
        </p:txBody>
      </p:sp>
    </p:spTree>
    <p:extLst>
      <p:ext uri="{BB962C8B-B14F-4D97-AF65-F5344CB8AC3E}">
        <p14:creationId xmlns:p14="http://schemas.microsoft.com/office/powerpoint/2010/main" val="838803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D4602C-C9DE-E0E2-EFDB-FFB645D90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000" b="1" dirty="0"/>
              <a:t>ZÁVĚREM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C9A284-5747-A6EF-0B3C-017595374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14872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Záměr postrádá racionální odborný základ a je nedemokraticky prosazován pouze na základě politické objednávky.</a:t>
            </a:r>
          </a:p>
          <a:p>
            <a:r>
              <a:rPr lang="cs-CZ" b="1" dirty="0"/>
              <a:t>Odborná lesnická veřejnost je vyloučena z jakékoliv diskuze či hledání vhodného řešení.</a:t>
            </a:r>
          </a:p>
          <a:p>
            <a:r>
              <a:rPr lang="cs-CZ" b="1" dirty="0"/>
              <a:t>Ze současného stavu lesních ekosystémů v národních parcích je patrné, že uplatňování managementu bezzásahovosti v hospodářských lesích, vede k velkoplošnému rozpadu celých ekosystémů, což má naprosto zásadní vliv na funkce lesa a život obyvatel regionu.</a:t>
            </a:r>
          </a:p>
          <a:p>
            <a:r>
              <a:rPr lang="cs-CZ" b="1" dirty="0"/>
              <a:t>Ochrana přírody je dogmaticky nadřazována nad požadavky a potřeby místních obyvatel (negativní zkušenosti obcí na území stávajících národních parků).</a:t>
            </a:r>
          </a:p>
          <a:p>
            <a:r>
              <a:rPr lang="cs-CZ" b="1" dirty="0"/>
              <a:t>Zachování kontinuity lesního hospodaření.  Výsledkem je přítomnost četných chráněných území, vznik CHKO Křivoklátsko (r. 1978), lokality oblastí Natura 2000, biosférická rezervace UNESCO, rozsáhlá ptačí oblast, vznik Lesnického parku Křivoklátsko a za jeho působení zařazení místních lesů do Mezinárodní sítě modelových lesů (r. 2017).</a:t>
            </a:r>
          </a:p>
        </p:txBody>
      </p:sp>
    </p:spTree>
    <p:extLst>
      <p:ext uri="{BB962C8B-B14F-4D97-AF65-F5344CB8AC3E}">
        <p14:creationId xmlns:p14="http://schemas.microsoft.com/office/powerpoint/2010/main" val="358567449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638</Words>
  <Application>Microsoft Office PowerPoint</Application>
  <PresentationFormat>Širokoúhlá obrazovka</PresentationFormat>
  <Paragraphs>28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Motiv Office</vt:lpstr>
      <vt:lpstr>KŘIVOKLÁTSKÉ LESY</vt:lpstr>
      <vt:lpstr>MAPA HOSPODÁŘSKÝCH LESŮ KŘIVOKLÁTSKA NA ÚZEMÍ NÁVRHU NP S POZMĚNĚNOU DRUHOVOU DŘEVINNOU SKLADBOU I.</vt:lpstr>
      <vt:lpstr>MAPA HOSPODÁŘSKÝCH LESŮ KŘIVOKLÁTSKA NA ÚZEMÍ NÁVRHU NP S POZMĚNĚNOU DRUHOVOU DŘEVINNOU SKLADBOU II.</vt:lpstr>
      <vt:lpstr>SOUČASNÉ HOSPODAŘENÍ – LESNICKÝ PARK KŘIVOKLÁTSKO</vt:lpstr>
      <vt:lpstr>NEGATIVNÍ STANOVISKA ODBORNÝCH ORGANIZACÍ K ZÁMĚRU VYHLÁŠENÍ NP KŘIVOKLÁTSKO</vt:lpstr>
      <vt:lpstr>ZÁMĚR vs. REALITA</vt:lpstr>
      <vt:lpstr>ZÁVĚREM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KŘIVOKLÁTSKÉ LESY</dc:title>
  <dc:creator>ambroz.r</dc:creator>
  <cp:lastModifiedBy>Jakub Majer</cp:lastModifiedBy>
  <cp:revision>15</cp:revision>
  <dcterms:created xsi:type="dcterms:W3CDTF">2023-10-29T18:21:18Z</dcterms:created>
  <dcterms:modified xsi:type="dcterms:W3CDTF">2023-11-02T12:28:04Z</dcterms:modified>
</cp:coreProperties>
</file>